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56" r:id="rId4"/>
    <p:sldId id="258" r:id="rId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BBB59"/>
    <a:srgbClr val="FFCC66"/>
    <a:srgbClr val="CC9900"/>
    <a:srgbClr val="996600"/>
    <a:srgbClr val="FF3399"/>
    <a:srgbClr val="FFB3D9"/>
    <a:srgbClr val="E8F4F8"/>
    <a:srgbClr val="F3F9FB"/>
    <a:srgbClr val="FFF3F9"/>
    <a:srgbClr val="FFC5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120" y="3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13696-F7DD-46AC-88D3-897B2123CBC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7BCA7-C15F-46C3-87DE-70C4682C9E4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49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7BCA7-C15F-46C3-87DE-70C4682C9E4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9334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1302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9744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84397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308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37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510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071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76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172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644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3664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989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627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04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6443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4065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267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806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120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443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3800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F02-B8BD-42B7-BBFA-59ECEF7CC238}" type="datetimeFigureOut">
              <a:rPr lang="ko-KR" altLang="en-US" smtClean="0"/>
              <a:pPr/>
              <a:t>2014-12-26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A821-EED2-4646-B066-0DCE46D0305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54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61E5-FE3F-413D-B791-9D011B28822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2014-12-26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2F21-38D4-47A3-9C34-A7FCF779A40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0" y="395536"/>
            <a:ext cx="6858000" cy="21602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6858000" cy="5395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7312" y="35496"/>
            <a:ext cx="5448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4864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823912" y="1169516"/>
            <a:ext cx="5210175" cy="738188"/>
          </a:xfrm>
          <a:custGeom>
            <a:avLst/>
            <a:gdLst>
              <a:gd name="connsiteX0" fmla="*/ 0 w 4572000"/>
              <a:gd name="connsiteY0" fmla="*/ 0 h 646331"/>
              <a:gd name="connsiteX1" fmla="*/ 4572000 w 4572000"/>
              <a:gd name="connsiteY1" fmla="*/ 0 h 646331"/>
              <a:gd name="connsiteX2" fmla="*/ 4572000 w 4572000"/>
              <a:gd name="connsiteY2" fmla="*/ 646331 h 646331"/>
              <a:gd name="connsiteX3" fmla="*/ 0 w 4572000"/>
              <a:gd name="connsiteY3" fmla="*/ 646331 h 646331"/>
              <a:gd name="connsiteX4" fmla="*/ 0 w 4572000"/>
              <a:gd name="connsiteY4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646331">
                <a:moveTo>
                  <a:pt x="0" y="0"/>
                </a:moveTo>
                <a:lnTo>
                  <a:pt x="4572000" y="0"/>
                </a:lnTo>
                <a:lnTo>
                  <a:pt x="4572000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solidFill>
                  <a:prstClr val="black"/>
                </a:solidFill>
              </a:rPr>
              <a:t>세상 모든 자연과 통하다</a:t>
            </a:r>
            <a:endParaRPr lang="en-US" altLang="ko-KR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altLang="ko-KR" sz="2800" b="1" dirty="0">
                <a:solidFill>
                  <a:srgbClr val="FF0000"/>
                </a:solidFill>
              </a:rPr>
              <a:t>GLOBAL ECO THE SAEM</a:t>
            </a:r>
            <a:endParaRPr lang="en-US" altLang="ko-KR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1623" y="3923928"/>
            <a:ext cx="1434753" cy="139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2656" y="7164288"/>
            <a:ext cx="6264696" cy="1008112"/>
          </a:xfrm>
          <a:prstGeom prst="rect">
            <a:avLst/>
          </a:prstGeom>
          <a:noFill/>
          <a:ln w="28575" algn="ctr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altLang="ko-KR" sz="2400" b="1" dirty="0" err="1" smtClean="0">
                <a:ln w="50800"/>
                <a:solidFill>
                  <a:schemeClr val="accent3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Saemmul</a:t>
            </a:r>
            <a:r>
              <a:rPr lang="en-US" altLang="ko-KR" sz="2400" b="1" dirty="0" smtClean="0">
                <a:ln w="50800"/>
                <a:solidFill>
                  <a:schemeClr val="accent3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 Face Lightener</a:t>
            </a:r>
            <a:endParaRPr lang="en-US" altLang="ko-KR" sz="2400" b="1" dirty="0">
              <a:ln w="50800"/>
              <a:solidFill>
                <a:schemeClr val="accent3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72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Saemmul</a:t>
            </a:r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Face Lightener SPF30 PA++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664" y="2857567"/>
            <a:ext cx="778064" cy="40940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900" b="1" dirty="0" smtClean="0">
                <a:latin typeface="Arial" pitchFamily="34" charset="0"/>
                <a:cs typeface="Arial" pitchFamily="34" charset="0"/>
              </a:rPr>
              <a:t>01 Green Light</a:t>
            </a:r>
            <a:endParaRPr lang="ko-KR" altLang="en-US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그림 2" descr="화면 캡처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43" y="746650"/>
            <a:ext cx="688306" cy="207790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72882" y="2851124"/>
            <a:ext cx="778064" cy="4247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900" b="1" dirty="0" smtClean="0">
                <a:latin typeface="Arial" pitchFamily="34" charset="0"/>
                <a:cs typeface="Arial" pitchFamily="34" charset="0"/>
              </a:rPr>
              <a:t>02 Pink Light</a:t>
            </a:r>
            <a:endParaRPr lang="ko-KR" altLang="en-US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2882" y="778593"/>
            <a:ext cx="673242" cy="2072530"/>
          </a:xfrm>
          <a:prstGeom prst="rect">
            <a:avLst/>
          </a:prstGeom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1168" y="773292"/>
            <a:ext cx="662150" cy="20725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08986" y="2845822"/>
            <a:ext cx="778064" cy="4247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900" b="1" dirty="0" smtClean="0">
                <a:latin typeface="Arial" pitchFamily="34" charset="0"/>
                <a:cs typeface="Arial" pitchFamily="34" charset="0"/>
              </a:rPr>
              <a:t>02 Honey Light</a:t>
            </a:r>
            <a:endParaRPr lang="ko-KR" altLang="en-US" sz="9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37005"/>
              </p:ext>
            </p:extLst>
          </p:nvPr>
        </p:nvGraphicFramePr>
        <p:xfrm>
          <a:off x="131039" y="3374128"/>
          <a:ext cx="6624736" cy="299807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53745"/>
                <a:gridCol w="5270991"/>
              </a:tblGrid>
              <a:tr h="3600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Saemmul</a:t>
                      </a:r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Face Lightener</a:t>
                      </a:r>
                      <a:r>
                        <a:rPr lang="en-US" altLang="ko-KR" sz="11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SPF30 PA++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81961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endParaRPr lang="en-US" altLang="ko-KR" sz="1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720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52157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ru-RU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Ключевая идея</a:t>
                      </a:r>
                      <a:endParaRPr lang="ko-KR" altLang="en-US" sz="1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latinLnBrk="1"/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8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30000"/>
                        </a:lnSpc>
                        <a:buFont typeface="+mj-ea"/>
                        <a:buNone/>
                      </a:pPr>
                      <a:endParaRPr lang="en-US" altLang="ko-KR" sz="10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B="72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ru-RU" altLang="ko-KR" sz="1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Общие свойства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8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ru-RU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Экстракт молока и рисовых отрубей оживляет кожу лица, придавая ей естественный и яркий тон.</a:t>
                      </a:r>
                      <a:endParaRPr lang="en-US" altLang="ko-KR" sz="9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l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ru-RU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ингредиенты, содержащие витамины и антиоксиданты, активно питают кожу.</a:t>
                      </a:r>
                      <a:endParaRPr lang="en-US" altLang="ko-KR" sz="9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l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ru-RU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Представлен тремя корректирующими цветами для различных оттенков кожи.</a:t>
                      </a:r>
                      <a:endParaRPr lang="en-US" altLang="ko-KR" sz="9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l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ru-RU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Эффект «второй кожи»: лицо становится ровным и обретает здоровое сияние и прозрачность благодаря </a:t>
                      </a:r>
                      <a:r>
                        <a:rPr lang="ru-RU" altLang="ko-KR" sz="9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ультраестественному</a:t>
                      </a:r>
                      <a:r>
                        <a:rPr lang="ru-RU" altLang="ko-KR" sz="9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покрытию.</a:t>
                      </a:r>
                      <a:endParaRPr lang="en-US" altLang="ko-KR" sz="9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Предназначение</a:t>
                      </a:r>
                      <a:endParaRPr lang="ko-KR" altLang="en-US" sz="1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8196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30000"/>
                        </a:lnSpc>
                        <a:buFont typeface="Wingdings" pitchFamily="2" charset="2"/>
                        <a:buChar char="§"/>
                      </a:pPr>
                      <a:r>
                        <a:rPr lang="ru-RU" altLang="ko-KR" sz="900" b="0" baseline="0" dirty="0" smtClean="0">
                          <a:latin typeface="Arial" pitchFamily="34" charset="0"/>
                          <a:cs typeface="Arial" pitchFamily="34" charset="0"/>
                        </a:rPr>
                        <a:t>Идеален для молодой кожи до 25 лет, одновременно  нуждающейся в улучшении цвета лица и защите от солнечного излучения.</a:t>
                      </a:r>
                      <a:endParaRPr lang="en-US" altLang="ko-KR" sz="9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직사각형 17"/>
          <p:cNvSpPr/>
          <p:nvPr/>
        </p:nvSpPr>
        <p:spPr>
          <a:xfrm>
            <a:off x="2018377" y="4279612"/>
            <a:ext cx="3557384" cy="2923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ru-RU" altLang="ko-KR" sz="1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Эффект отсутствия макияжа на лице</a:t>
            </a:r>
            <a:endParaRPr lang="en-US" altLang="ko-KR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56793" y="3842628"/>
            <a:ext cx="244827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altLang="ko-KR" sz="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«Крем-лампочка», </a:t>
            </a:r>
          </a:p>
          <a:p>
            <a:pPr algn="just"/>
            <a:r>
              <a:rPr lang="ru-RU" altLang="ko-KR" sz="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придающий коже глянцевое  свечение 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172113" y="3851920"/>
            <a:ext cx="2246128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ru-RU" altLang="ko-KR" sz="1000" b="1" dirty="0" smtClean="0"/>
              <a:t>Естественный и яркий тон кожи</a:t>
            </a:r>
            <a:endParaRPr lang="ko-KR" alt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68352" y="917057"/>
            <a:ext cx="3573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altLang="ko-KR" sz="1200" b="1" dirty="0" smtClean="0"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rPr>
              <a:t>Заставьте Вашу кожу светиться! С осветляющей основой </a:t>
            </a:r>
            <a:r>
              <a:rPr lang="en-US" altLang="ko-KR" sz="1200" b="1" dirty="0" err="1">
                <a:latin typeface="Arial" pitchFamily="34" charset="0"/>
                <a:cs typeface="Arial" pitchFamily="34" charset="0"/>
              </a:rPr>
              <a:t>Saemmul</a:t>
            </a:r>
            <a:r>
              <a:rPr lang="ru-RU" altLang="ko-KR" sz="1200" b="1" dirty="0" smtClean="0">
                <a:latin typeface="Arial" panose="020B0604020202020204" pitchFamily="34" charset="0"/>
                <a:ea typeface="Ebrima" pitchFamily="2" charset="0"/>
                <a:cs typeface="Arial" panose="020B0604020202020204" pitchFamily="34" charset="0"/>
              </a:rPr>
              <a:t> она буквально на глазах обретет естественный тон, притягательную яркость и ровную текстуру!</a:t>
            </a:r>
            <a:endParaRPr lang="ko-KR" alt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4589" y="2365607"/>
            <a:ext cx="1083833" cy="917895"/>
          </a:xfrm>
          <a:prstGeom prst="rect">
            <a:avLst/>
          </a:prstGeom>
        </p:spPr>
      </p:pic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0561019"/>
              </p:ext>
            </p:extLst>
          </p:nvPr>
        </p:nvGraphicFramePr>
        <p:xfrm>
          <a:off x="116632" y="6444208"/>
          <a:ext cx="6601371" cy="26380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0457"/>
                <a:gridCol w="2200457"/>
                <a:gridCol w="2200457"/>
              </a:tblGrid>
              <a:tr h="2426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01 Green Light</a:t>
                      </a:r>
                      <a:endParaRPr lang="ko-KR" altLang="en-US" sz="1000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Ebrima" pitchFamily="2" charset="0"/>
                          <a:cs typeface="Ebrima" pitchFamily="2" charset="0"/>
                        </a:rPr>
                        <a:t>02 Pink Light</a:t>
                      </a:r>
                      <a:endParaRPr lang="ko-KR" altLang="en-US" sz="1000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Ebrima" pitchFamily="2" charset="0"/>
                          <a:cs typeface="Ebrima" pitchFamily="2" charset="0"/>
                        </a:rPr>
                        <a:t>03 Honey Light</a:t>
                      </a:r>
                      <a:endParaRPr lang="ko-KR" altLang="en-US" sz="1000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anchor="ctr"/>
                </a:tc>
              </a:tr>
              <a:tr h="473979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 anchor="ctr"/>
                </a:tc>
              </a:tr>
              <a:tr h="1911123">
                <a:tc>
                  <a:txBody>
                    <a:bodyPr/>
                    <a:lstStyle/>
                    <a:p>
                      <a:pPr algn="l" latinLnBrk="1"/>
                      <a:r>
                        <a:rPr lang="ru-RU" altLang="ko-KR" sz="1000" dirty="0" smtClean="0">
                          <a:latin typeface="Ebrima" pitchFamily="2" charset="0"/>
                          <a:cs typeface="Ebrima" pitchFamily="2" charset="0"/>
                        </a:rPr>
                        <a:t>Состав</a:t>
                      </a:r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 продукта </a:t>
                      </a:r>
                      <a:r>
                        <a:rPr lang="ru-RU" altLang="ko-KR" sz="1000" dirty="0" smtClean="0">
                          <a:latin typeface="Ebrima" pitchFamily="2" charset="0"/>
                          <a:cs typeface="Ebrima" pitchFamily="2" charset="0"/>
                        </a:rPr>
                        <a:t>с зеленым оттенком предназначен</a:t>
                      </a:r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 для ухода за</a:t>
                      </a:r>
                      <a:r>
                        <a:rPr lang="ru-RU" altLang="ko-KR" sz="1000" dirty="0" smtClean="0">
                          <a:latin typeface="Ebrima" pitchFamily="2" charset="0"/>
                          <a:cs typeface="Ebrima" pitchFamily="2" charset="0"/>
                        </a:rPr>
                        <a:t> тусклой кожи с красноватым оттенком.</a:t>
                      </a:r>
                      <a:endParaRPr lang="en-US" altLang="ko-KR" sz="1000" u="sng" baseline="0" dirty="0" smtClean="0">
                        <a:latin typeface="Ebrima" pitchFamily="2" charset="0"/>
                        <a:cs typeface="Ebrima" pitchFamily="2" charset="0"/>
                      </a:endParaRP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Частички пудры контролируют выделение кожного сала, предотвращая потемнение кожи.</a:t>
                      </a:r>
                      <a:endParaRPr lang="en-US" altLang="ko-KR" sz="1000" baseline="0" dirty="0" smtClean="0">
                        <a:latin typeface="Ebrima" pitchFamily="2" charset="0"/>
                        <a:cs typeface="Ebrima" pitchFamily="2" charset="0"/>
                      </a:endParaRP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Содержит экстракты зеленого чая и мята, придающие коже прозрачность.</a:t>
                      </a:r>
                      <a:endParaRPr lang="ko-KR" altLang="en-US" sz="1000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Основа с розовым оттенком подходит для безжизненной кожи с желтоватым оттенком.</a:t>
                      </a:r>
                      <a:endParaRPr lang="en-US" altLang="ko-KR" sz="1000" u="sng" baseline="0" dirty="0" smtClean="0">
                        <a:latin typeface="Ebrima" pitchFamily="2" charset="0"/>
                        <a:cs typeface="Ebrima" pitchFamily="2" charset="0"/>
                      </a:endParaRPr>
                    </a:p>
                    <a:p>
                      <a:pPr marL="171450" indent="-171450" algn="l" latinLnBrk="1">
                        <a:buFont typeface="Arial" pitchFamily="34" charset="0"/>
                        <a:buChar char="•"/>
                      </a:pPr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Крошечные частички розового жемчуга придают коже свечение и гладкость. Кроме того, содержит ягодный комплекс, эффективно питающий кожу.</a:t>
                      </a:r>
                      <a:endParaRPr lang="ko-KR" altLang="en-US" sz="1000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ru-RU" altLang="ko-KR" sz="1000" dirty="0" smtClean="0">
                          <a:latin typeface="Ebrima" pitchFamily="2" charset="0"/>
                          <a:cs typeface="Ebrima" pitchFamily="2" charset="0"/>
                        </a:rPr>
                        <a:t>Формула  </a:t>
                      </a:r>
                      <a:r>
                        <a:rPr lang="ru-RU" altLang="ko-KR" sz="1000" dirty="0" err="1" smtClean="0">
                          <a:latin typeface="Ebrima" pitchFamily="2" charset="0"/>
                          <a:cs typeface="Ebrima" pitchFamily="2" charset="0"/>
                        </a:rPr>
                        <a:t>средства</a:t>
                      </a:r>
                      <a:r>
                        <a:rPr lang="ru-RU" altLang="ko-KR" sz="1000" baseline="0" dirty="0" err="1" smtClean="0">
                          <a:latin typeface="Ebrima" pitchFamily="2" charset="0"/>
                          <a:cs typeface="Ebrima" pitchFamily="2" charset="0"/>
                        </a:rPr>
                        <a:t>с</a:t>
                      </a:r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 медовым оттенком разработана для сухой, безжизненной кожи лица. </a:t>
                      </a:r>
                    </a:p>
                    <a:p>
                      <a:pPr marL="171450" indent="-171450" algn="just" latinLnBrk="1">
                        <a:buFont typeface="Arial" panose="020B0604020202020204" pitchFamily="34" charset="0"/>
                        <a:buChar char="•"/>
                      </a:pPr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Благодаря уникальным свойствам меда и другим продуктам пчеловодства (прополис, маточное молочко) превосходно увлажняет и возвращает коже здоровый вид.</a:t>
                      </a:r>
                    </a:p>
                    <a:p>
                      <a:pPr marL="171450" indent="-171450" algn="just" latinLnBrk="1">
                        <a:buFont typeface="Arial" panose="020B0604020202020204" pitchFamily="34" charset="0"/>
                        <a:buChar char="•"/>
                      </a:pPr>
                      <a:r>
                        <a:rPr lang="ru-RU" altLang="ko-KR" sz="1000" baseline="0" dirty="0" smtClean="0">
                          <a:latin typeface="Ebrima" pitchFamily="2" charset="0"/>
                          <a:cs typeface="Ebrima" pitchFamily="2" charset="0"/>
                        </a:rPr>
                        <a:t>Кожа увлажнена, приобретает притягательное свечение и полна жизненной энергии. </a:t>
                      </a:r>
                      <a:endParaRPr lang="ko-KR" altLang="en-US" sz="1000" dirty="0">
                        <a:latin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804" t="53182" r="6095" b="32026"/>
          <a:stretch/>
        </p:blipFill>
        <p:spPr>
          <a:xfrm>
            <a:off x="449542" y="6660232"/>
            <a:ext cx="462800" cy="487322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797" t="34393" r="6259" b="52242"/>
          <a:stretch/>
        </p:blipFill>
        <p:spPr>
          <a:xfrm>
            <a:off x="2600908" y="6660232"/>
            <a:ext cx="464867" cy="445179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649" t="74615" r="6646" b="12693"/>
          <a:stretch/>
        </p:blipFill>
        <p:spPr>
          <a:xfrm>
            <a:off x="4759698" y="6660232"/>
            <a:ext cx="450519" cy="432048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1107233" y="6937280"/>
            <a:ext cx="4619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000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30ml</a:t>
            </a:r>
            <a:endParaRPr lang="ko-KR" altLang="en-US" sz="1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239182" y="6901457"/>
            <a:ext cx="4619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000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30ml</a:t>
            </a:r>
            <a:endParaRPr lang="ko-KR" altLang="en-US" sz="1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402647" y="6908535"/>
            <a:ext cx="4619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000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30ml</a:t>
            </a:r>
            <a:endParaRPr lang="ko-KR" altLang="en-US" sz="1000" dirty="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36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" y="12899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Saemmul</a:t>
            </a:r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Base Makeup Portfolio 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63" t="20852" b="30943"/>
          <a:stretch/>
        </p:blipFill>
        <p:spPr>
          <a:xfrm>
            <a:off x="1347464" y="1020178"/>
            <a:ext cx="1237360" cy="105051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73" t="9768" r="8133" b="41054"/>
          <a:stretch/>
        </p:blipFill>
        <p:spPr>
          <a:xfrm>
            <a:off x="5697772" y="1195411"/>
            <a:ext cx="814944" cy="82464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21" t="16521" r="10494" b="34890"/>
          <a:stretch/>
        </p:blipFill>
        <p:spPr>
          <a:xfrm>
            <a:off x="2915816" y="1020178"/>
            <a:ext cx="1048099" cy="102233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330" t="9932" r="2381" b="48250"/>
          <a:stretch/>
        </p:blipFill>
        <p:spPr>
          <a:xfrm>
            <a:off x="4436351" y="1145142"/>
            <a:ext cx="938789" cy="80058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172" t="10165" r="61386" b="46636"/>
          <a:stretch/>
        </p:blipFill>
        <p:spPr>
          <a:xfrm>
            <a:off x="395565" y="1020178"/>
            <a:ext cx="662901" cy="10223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7459" y="2139003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dirty="0">
                <a:latin typeface="맑은 고딕" pitchFamily="50" charset="-127"/>
                <a:ea typeface="맑은 고딕" pitchFamily="50" charset="-127"/>
              </a:rPr>
              <a:t>Ally’s </a:t>
            </a:r>
            <a:r>
              <a:rPr lang="en-US" altLang="ko-KR" sz="800" dirty="0" err="1">
                <a:latin typeface="맑은 고딕" pitchFamily="50" charset="-127"/>
                <a:ea typeface="맑은 고딕" pitchFamily="50" charset="-127"/>
              </a:rPr>
              <a:t>Ajell</a:t>
            </a:r>
            <a:endParaRPr lang="en-US" altLang="ko-KR" sz="8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Makeup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Base</a:t>
            </a:r>
            <a:endParaRPr lang="en-US" altLang="ko-KR" sz="8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0267" y="2139003"/>
            <a:ext cx="1319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latin typeface="맑은 고딕" pitchFamily="50" charset="-127"/>
                <a:ea typeface="맑은 고딕" pitchFamily="50" charset="-127"/>
              </a:rPr>
              <a:t>Ally’s </a:t>
            </a:r>
            <a:r>
              <a:rPr lang="en-US" altLang="ko-KR" sz="800" dirty="0" err="1">
                <a:latin typeface="맑은 고딕" pitchFamily="50" charset="-127"/>
                <a:ea typeface="맑은 고딕" pitchFamily="50" charset="-127"/>
              </a:rPr>
              <a:t>Ajell</a:t>
            </a:r>
            <a:endParaRPr lang="en-US" altLang="ko-KR" sz="8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Moisture BB</a:t>
            </a:r>
          </a:p>
          <a:p>
            <a:pPr algn="ctr"/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SPF30 PA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++</a:t>
            </a:r>
            <a:endParaRPr lang="ko-KR" altLang="en-US" sz="8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294" y="2139003"/>
            <a:ext cx="1077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Ally’s </a:t>
            </a:r>
            <a:r>
              <a:rPr lang="en-US" altLang="ko-KR" sz="800" dirty="0" err="1" smtClean="0">
                <a:latin typeface="맑은 고딕" pitchFamily="50" charset="-127"/>
                <a:ea typeface="맑은 고딕" pitchFamily="50" charset="-127"/>
              </a:rPr>
              <a:t>Ajell</a:t>
            </a:r>
            <a:endParaRPr lang="en-US" altLang="ko-KR" sz="8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 Pore Cover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Primer</a:t>
            </a:r>
            <a:endParaRPr lang="en-US" altLang="ko-KR" sz="8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10839" y="2076520"/>
            <a:ext cx="130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latin typeface="맑은 고딕" pitchFamily="50" charset="-127"/>
                <a:ea typeface="맑은 고딕" pitchFamily="50" charset="-127"/>
              </a:rPr>
              <a:t>Ally’s </a:t>
            </a:r>
            <a:r>
              <a:rPr lang="en-US" altLang="ko-KR" sz="800" dirty="0" err="1">
                <a:latin typeface="맑은 고딕" pitchFamily="50" charset="-127"/>
                <a:ea typeface="맑은 고딕" pitchFamily="50" charset="-127"/>
              </a:rPr>
              <a:t>Ajell</a:t>
            </a:r>
            <a:endParaRPr lang="en-US" altLang="ko-KR" sz="8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Perfume BB Pact </a:t>
            </a:r>
          </a:p>
          <a:p>
            <a:pPr algn="ctr"/>
            <a:r>
              <a:rPr lang="ko-KR" altLang="en-US" sz="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SPF25 PA++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27388" y="2139003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800" dirty="0">
                <a:latin typeface="맑은 고딕" pitchFamily="50" charset="-127"/>
                <a:ea typeface="맑은 고딕" pitchFamily="50" charset="-127"/>
              </a:rPr>
              <a:t>Ally’s </a:t>
            </a:r>
            <a:r>
              <a:rPr lang="en-US" altLang="ko-KR" sz="800" dirty="0" err="1">
                <a:latin typeface="맑은 고딕" pitchFamily="50" charset="-127"/>
                <a:ea typeface="맑은 고딕" pitchFamily="50" charset="-127"/>
              </a:rPr>
              <a:t>Ajell</a:t>
            </a:r>
            <a:endParaRPr lang="en-US" altLang="ko-KR" sz="8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Girl’s Clear Pact </a:t>
            </a:r>
          </a:p>
          <a:p>
            <a:pPr algn="ctr"/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SPF25 PA</a:t>
            </a:r>
            <a:r>
              <a:rPr lang="en-US" altLang="ko-KR" sz="800" dirty="0" smtClean="0">
                <a:latin typeface="맑은 고딕" pitchFamily="50" charset="-127"/>
                <a:ea typeface="맑은 고딕" pitchFamily="50" charset="-127"/>
              </a:rPr>
              <a:t>++</a:t>
            </a:r>
            <a:endParaRPr lang="ko-KR" altLang="en-US" sz="8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242" y="611560"/>
            <a:ext cx="5291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ko-KR" sz="1800" b="1" u="sng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Прежде</a:t>
            </a:r>
            <a:r>
              <a:rPr lang="en-US" altLang="ko-KR" sz="1800" b="1" u="sng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en-US" altLang="ko-KR" sz="1200" b="1" u="sng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10</a:t>
            </a:r>
            <a:r>
              <a:rPr lang="ru-RU" altLang="ko-KR" sz="1200" b="1" u="sng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ru-RU" altLang="ko-KR" sz="1200" b="1" u="sng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ассортиментных позиций </a:t>
            </a:r>
            <a:r>
              <a:rPr lang="en-US" altLang="ko-KR" sz="1800" b="1" u="sng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u="sng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ru-RU" altLang="ko-KR" sz="1200" b="1" u="sng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сняты </a:t>
            </a:r>
            <a:r>
              <a:rPr lang="ru-RU" altLang="ko-KR" sz="1200" b="1" u="sng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с производства</a:t>
            </a:r>
            <a:r>
              <a:rPr lang="en-US" altLang="ko-KR" sz="1200" b="1" u="sng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200" b="1" u="sng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 bwMode="auto">
          <a:xfrm>
            <a:off x="188640" y="2699792"/>
            <a:ext cx="6560170" cy="0"/>
          </a:xfrm>
          <a:prstGeom prst="line">
            <a:avLst/>
          </a:prstGeom>
          <a:solidFill>
            <a:schemeClr val="accent1"/>
          </a:solidFill>
          <a:ln w="66675" cap="flat" cmpd="dbl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237" t="5304" r="7580" b="40234"/>
          <a:stretch/>
        </p:blipFill>
        <p:spPr>
          <a:xfrm>
            <a:off x="470981" y="3657965"/>
            <a:ext cx="490990" cy="12961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32772" y="495410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pPr algn="ctr"/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Pore Cover 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Primer</a:t>
            </a:r>
            <a:endParaRPr lang="en-US" altLang="ko-KR" sz="9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66" t="6449" r="79512" b="40267"/>
          <a:stretch/>
        </p:blipFill>
        <p:spPr>
          <a:xfrm>
            <a:off x="1259632" y="3657965"/>
            <a:ext cx="988657" cy="129614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25604" y="495410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 err="1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pPr algn="ctr"/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Aura Base </a:t>
            </a: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688" t="6917" r="54303" b="39946"/>
          <a:stretch/>
        </p:blipFill>
        <p:spPr>
          <a:xfrm>
            <a:off x="2358802" y="3657964"/>
            <a:ext cx="922930" cy="129614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708920" y="4948333"/>
            <a:ext cx="15841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err="1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Aura/ Pore Cover BB</a:t>
            </a:r>
          </a:p>
          <a:p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SPF30 PA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++</a:t>
            </a:r>
            <a:endParaRPr lang="ko-KR" altLang="en-US" sz="900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597" t="4033" r="28749" b="40612"/>
          <a:stretch/>
        </p:blipFill>
        <p:spPr>
          <a:xfrm>
            <a:off x="3429000" y="3625703"/>
            <a:ext cx="954117" cy="1328405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330" t="9932" r="2381" b="48250"/>
          <a:stretch/>
        </p:blipFill>
        <p:spPr>
          <a:xfrm>
            <a:off x="4437112" y="3748582"/>
            <a:ext cx="1307376" cy="111490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425880" y="4975013"/>
            <a:ext cx="130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err="1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Perfume BB Pact SPF25 PA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++</a:t>
            </a:r>
            <a:endParaRPr lang="ko-KR" altLang="en-US" sz="900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00" t="11104" r="10753" b="47009"/>
          <a:stretch/>
        </p:blipFill>
        <p:spPr>
          <a:xfrm>
            <a:off x="5670011" y="3665369"/>
            <a:ext cx="927341" cy="762615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10" t="17940" r="78494" b="38352"/>
          <a:stretch/>
        </p:blipFill>
        <p:spPr>
          <a:xfrm>
            <a:off x="6237556" y="4211960"/>
            <a:ext cx="575820" cy="67014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54471" y="4948332"/>
            <a:ext cx="10775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pPr algn="ctr"/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Pure Pact</a:t>
            </a:r>
            <a:r>
              <a:rPr lang="ko-KR" altLang="en-US" sz="900" dirty="0" smtClean="0">
                <a:latin typeface="Ebrima" pitchFamily="2" charset="0"/>
                <a:ea typeface="맑은 고딕" pitchFamily="50" charset="-127"/>
                <a:cs typeface="Ebrima" pitchFamily="2" charset="0"/>
              </a:rPr>
              <a:t> 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8,000/2</a:t>
            </a:r>
          </a:p>
          <a:p>
            <a:pPr algn="ctr"/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Pore Cover 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Pact</a:t>
            </a:r>
            <a:endParaRPr lang="ko-KR" altLang="en-US" sz="900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070" t="17826" r="51474" b="35911"/>
          <a:stretch/>
        </p:blipFill>
        <p:spPr>
          <a:xfrm>
            <a:off x="348857" y="5992545"/>
            <a:ext cx="803962" cy="799393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404" t="18876" r="26363" b="40562"/>
          <a:stretch/>
        </p:blipFill>
        <p:spPr>
          <a:xfrm>
            <a:off x="1357216" y="6051681"/>
            <a:ext cx="814211" cy="68112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0" y="6872481"/>
            <a:ext cx="130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err="1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pPr algn="ctr"/>
            <a:r>
              <a:rPr lang="en-US" altLang="ko-KR" sz="900" dirty="0">
                <a:latin typeface="Ebrima" pitchFamily="2" charset="0"/>
                <a:ea typeface="Ebrima" pitchFamily="2" charset="0"/>
                <a:cs typeface="Ebrima" pitchFamily="2" charset="0"/>
              </a:rPr>
              <a:t>Aura 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Powder</a:t>
            </a:r>
            <a:r>
              <a:rPr lang="ko-KR" altLang="en-US" sz="900" dirty="0" smtClean="0">
                <a:latin typeface="Ebrima" pitchFamily="2" charset="0"/>
                <a:ea typeface="맑은 고딕" pitchFamily="50" charset="-127"/>
                <a:cs typeface="Ebrima" pitchFamily="2" charset="0"/>
              </a:rPr>
              <a:t> </a:t>
            </a:r>
            <a:endParaRPr lang="en-US" altLang="ko-KR" sz="9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00272" y="6872481"/>
            <a:ext cx="130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err="1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pPr algn="ctr"/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Pore Cover 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Powder</a:t>
            </a:r>
            <a:endParaRPr lang="en-US" altLang="ko-KR" sz="900" dirty="0" smtClean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33" name="아래쪽 화살표 32"/>
          <p:cNvSpPr/>
          <p:nvPr/>
        </p:nvSpPr>
        <p:spPr bwMode="auto">
          <a:xfrm>
            <a:off x="417111" y="2747904"/>
            <a:ext cx="580711" cy="850444"/>
          </a:xfrm>
          <a:prstGeom prst="downArrow">
            <a:avLst/>
          </a:prstGeom>
          <a:solidFill>
            <a:srgbClr val="9BBB59">
              <a:alpha val="67059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10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</a:t>
            </a:r>
            <a:endParaRPr lang="ko-KR" altLang="en-US" sz="1000" b="1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23709" y="2777109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ko-KR" b="1" u="sng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Впоследствии</a:t>
            </a:r>
            <a:endParaRPr lang="ko-KR" altLang="en-US" sz="1200" b="1" u="sng" dirty="0" smtClean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아래쪽 화살표 33"/>
          <p:cNvSpPr/>
          <p:nvPr/>
        </p:nvSpPr>
        <p:spPr bwMode="auto">
          <a:xfrm>
            <a:off x="1675788" y="2753495"/>
            <a:ext cx="580711" cy="850444"/>
          </a:xfrm>
          <a:prstGeom prst="downArrow">
            <a:avLst/>
          </a:prstGeom>
          <a:solidFill>
            <a:srgbClr val="9BBB59">
              <a:alpha val="67059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10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</a:t>
            </a:r>
            <a:endParaRPr lang="ko-KR" altLang="en-US" sz="1000" b="1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sp>
        <p:nvSpPr>
          <p:cNvPr id="35" name="아래쪽 화살표 34"/>
          <p:cNvSpPr/>
          <p:nvPr/>
        </p:nvSpPr>
        <p:spPr bwMode="auto">
          <a:xfrm>
            <a:off x="3207127" y="2751448"/>
            <a:ext cx="580711" cy="850444"/>
          </a:xfrm>
          <a:prstGeom prst="downArrow">
            <a:avLst/>
          </a:prstGeom>
          <a:solidFill>
            <a:srgbClr val="9BBB59">
              <a:alpha val="67059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10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</a:t>
            </a:r>
            <a:endParaRPr lang="ko-KR" altLang="en-US" sz="1000" b="1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sp>
        <p:nvSpPr>
          <p:cNvPr id="36" name="아래쪽 화살표 35"/>
          <p:cNvSpPr/>
          <p:nvPr/>
        </p:nvSpPr>
        <p:spPr bwMode="auto">
          <a:xfrm>
            <a:off x="4615389" y="2785452"/>
            <a:ext cx="580711" cy="850444"/>
          </a:xfrm>
          <a:prstGeom prst="downArrow">
            <a:avLst/>
          </a:prstGeom>
          <a:solidFill>
            <a:srgbClr val="9BBB59">
              <a:alpha val="67059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10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</a:t>
            </a:r>
            <a:endParaRPr lang="ko-KR" altLang="en-US" sz="1000" b="1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sp>
        <p:nvSpPr>
          <p:cNvPr id="37" name="아래쪽 화살표 36"/>
          <p:cNvSpPr/>
          <p:nvPr/>
        </p:nvSpPr>
        <p:spPr bwMode="auto">
          <a:xfrm>
            <a:off x="5918084" y="2753495"/>
            <a:ext cx="580711" cy="850444"/>
          </a:xfrm>
          <a:prstGeom prst="downArrow">
            <a:avLst/>
          </a:prstGeom>
          <a:solidFill>
            <a:srgbClr val="9BBB59">
              <a:alpha val="67059"/>
            </a:srgb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10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RE</a:t>
            </a:r>
            <a:endParaRPr lang="ko-KR" altLang="en-US" sz="1000" b="1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66121" y="5580694"/>
            <a:ext cx="1805306" cy="281375"/>
          </a:xfrm>
          <a:prstGeom prst="roundRect">
            <a:avLst/>
          </a:prstGeom>
          <a:ln w="19050">
            <a:solidFill>
              <a:schemeClr val="accent3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altLang="ko-KR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Новинка</a:t>
            </a:r>
            <a:r>
              <a:rPr lang="en-US" altLang="ko-KR" sz="1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2837253" y="5580692"/>
            <a:ext cx="803962" cy="281375"/>
          </a:xfrm>
          <a:prstGeom prst="roundRect">
            <a:avLst/>
          </a:prstGeom>
          <a:ln w="19050">
            <a:solidFill>
              <a:schemeClr val="accent3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altLang="ko-KR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Новинка</a:t>
            </a:r>
            <a:r>
              <a:rPr lang="en-US" altLang="ko-KR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4253332" y="5580691"/>
            <a:ext cx="803962" cy="281375"/>
          </a:xfrm>
          <a:prstGeom prst="roundRect">
            <a:avLst/>
          </a:prstGeom>
          <a:ln w="19050">
            <a:solidFill>
              <a:schemeClr val="accent3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altLang="ko-KR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Новинка</a:t>
            </a:r>
            <a:r>
              <a:rPr lang="en-US" altLang="ko-KR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5609735" y="5580690"/>
            <a:ext cx="803962" cy="281375"/>
          </a:xfrm>
          <a:prstGeom prst="roundRect">
            <a:avLst/>
          </a:prstGeom>
          <a:ln w="19050">
            <a:solidFill>
              <a:schemeClr val="accent3"/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altLang="ko-KR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Новинка</a:t>
            </a:r>
            <a:r>
              <a:rPr lang="en-US" altLang="ko-KR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ko-KR" altLang="en-US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그림 42" descr="화면 캡처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3332" y="5935815"/>
            <a:ext cx="831852" cy="998222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670" t="17273" r="4975" b="34352"/>
          <a:stretch/>
        </p:blipFill>
        <p:spPr>
          <a:xfrm>
            <a:off x="2820267" y="5875376"/>
            <a:ext cx="874575" cy="116907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2624983" y="6934037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Pure CC Cream </a:t>
            </a:r>
          </a:p>
          <a:p>
            <a:pPr algn="ctr"/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SPF30 PA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++</a:t>
            </a:r>
            <a:endParaRPr lang="ko-KR" altLang="en-US" sz="900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59113" y="6917975"/>
            <a:ext cx="143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 err="1" smtClean="0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 Face Lightener</a:t>
            </a:r>
          </a:p>
          <a:p>
            <a:pPr algn="ctr"/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SPF30 PA</a:t>
            </a:r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++</a:t>
            </a:r>
            <a:endParaRPr lang="ko-KR" altLang="en-US" sz="900" dirty="0" smtClean="0">
              <a:latin typeface="Ebrima" pitchFamily="2" charset="0"/>
              <a:ea typeface="맑은 고딕" pitchFamily="50" charset="-127"/>
              <a:cs typeface="Ebrima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7772" y="6804996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 err="1">
                <a:latin typeface="Ebrima" pitchFamily="2" charset="0"/>
                <a:ea typeface="Ebrima" pitchFamily="2" charset="0"/>
                <a:cs typeface="Ebrima" pitchFamily="2" charset="0"/>
              </a:rPr>
              <a:t>Saemmul</a:t>
            </a:r>
            <a:r>
              <a:rPr lang="en-US" altLang="ko-KR" sz="900" dirty="0"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</a:p>
          <a:p>
            <a:pPr algn="ctr"/>
            <a:r>
              <a:rPr lang="en-US" altLang="ko-KR" sz="900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Gel Base 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5529605" y="5992545"/>
            <a:ext cx="983111" cy="74025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Изображение недоступно</a:t>
            </a:r>
            <a:endParaRPr lang="ko-KR" altLang="en-US" sz="900" dirty="0">
              <a:solidFill>
                <a:schemeClr val="tx1">
                  <a:lumMod val="75000"/>
                  <a:lumOff val="25000"/>
                </a:schemeClr>
              </a:solidFill>
              <a:latin typeface="Ebrima" pitchFamily="2" charset="0"/>
              <a:cs typeface="Ebrima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68760" y="7668344"/>
            <a:ext cx="4884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u="sng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= 22 </a:t>
            </a:r>
            <a:r>
              <a:rPr lang="ru-RU" altLang="ko-KR" sz="1800" b="1" u="sng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товарных позиции для реализации</a:t>
            </a:r>
            <a:endParaRPr lang="ko-KR" altLang="en-US" sz="1200" b="1" u="sng" dirty="0" smtClean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455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79C983"/>
          </a:solidFill>
        </a:ln>
      </a:spPr>
      <a:bodyPr rtlCol="0" anchor="ctr">
        <a:noAutofit/>
      </a:bodyPr>
      <a:lstStyle>
        <a:defPPr algn="ctr">
          <a:lnSpc>
            <a:spcPct val="150000"/>
          </a:lnSpc>
          <a:defRPr sz="1000" dirty="0">
            <a:solidFill>
              <a:prstClr val="black"/>
            </a:solidFill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1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399</Words>
  <Application>Microsoft Office PowerPoint</Application>
  <PresentationFormat>Экран (4:3)</PresentationFormat>
  <Paragraphs>84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Office 테마</vt:lpstr>
      <vt:lpstr>1_Office 테마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seoha</dc:creator>
  <cp:lastModifiedBy>user</cp:lastModifiedBy>
  <cp:revision>90</cp:revision>
  <dcterms:created xsi:type="dcterms:W3CDTF">2014-04-04T22:40:41Z</dcterms:created>
  <dcterms:modified xsi:type="dcterms:W3CDTF">2014-12-26T01:01:25Z</dcterms:modified>
</cp:coreProperties>
</file>